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embeddedFontLst>
    <p:embeddedFont>
      <p:font typeface="Roboto" panose="020B0604020202020204" charset="0"/>
      <p:regular r:id="rId35"/>
      <p:bold r:id="rId36"/>
      <p:italic r:id="rId37"/>
      <p:boldItalic r:id="rId38"/>
    </p:embeddedFont>
    <p:embeddedFont>
      <p:font typeface="Ubuntu Condensed" panose="020B0604020202020204" charset="0"/>
      <p:regular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D037A76-D203-4CA1-AF14-48CC217C02BC}">
  <a:tblStyle styleId="{1D037A76-D203-4CA1-AF14-48CC217C02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676" y="-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30867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d897cd72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d897cd72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d897cd725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d897cd725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d897cd725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d897cd725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d897cd725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4d897cd725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Pedro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d897cd725_2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d897cd725_2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Victor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d897cd725_2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d897cd725_2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Victor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d897cd725_2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d897cd725_2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Pedro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d897cd725_2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d897cd725_2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Pedro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d897cd725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d897cd725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d897cd725_2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d897cd725_2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d897cd725_2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d897cd725_2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d897cd725_2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d897cd725_2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d897cd725_2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d897cd725_2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Victor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d897cd725_2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d897cd725_2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4d897cd725_2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4d897cd725_2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d897cd725_2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4d897cd725_2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d897cd725_2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4d897cd725_2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d897cd725_2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4d897cd725_2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d897cd725_2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d897cd725_2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Victor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d897cd725_2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4d897cd725_2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d897dce3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4d897dce3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d897dce3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4d897dce3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4d897dce3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4d897dce3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d897dce3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4d897dce3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4d897dce3a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4d897dce3a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Paloma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d897dce3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4d897dce3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Pedro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4d897dce3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4d897dce3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Pedro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4d897dce3a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4d897dce3a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Victor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d897dce3a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4d897dce3a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Victor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4d95a429b4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4d95a429b4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4d897dce3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4d897dce3a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rot="10800000" flipH="1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rot="10800000" flipH="1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 flipH="1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9CGIcc0jeuI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RC8pIO7Run1TsYsubpSB91jiKzO6LD5z/view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Ubuntu Condensed"/>
                <a:ea typeface="Ubuntu Condensed"/>
                <a:cs typeface="Ubuntu Condensed"/>
                <a:sym typeface="Ubuntu Condensed"/>
              </a:rPr>
              <a:t>Système Automatique d’Utilisation Voué Exclusivement et Uniquement à la Recherche  </a:t>
            </a:r>
            <a:endParaRPr sz="3600" b="1">
              <a:latin typeface="Ubuntu Condensed"/>
              <a:ea typeface="Ubuntu Condensed"/>
              <a:cs typeface="Ubuntu Condensed"/>
              <a:sym typeface="Ubuntu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Ubuntu Condensed"/>
                <a:ea typeface="Ubuntu Condensed"/>
                <a:cs typeface="Ubuntu Condensed"/>
                <a:sym typeface="Ubuntu Condensed"/>
              </a:rPr>
              <a:t>Le S.A.U.V.E.U.R.</a:t>
            </a:r>
            <a:endParaRPr sz="3600" b="1"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Adrian Franco - Paloma Garcia - Victor Turbiner - Pedro Velazquez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Plan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471900" y="19952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 Condensed"/>
              <a:buAutoNum type="arabicPeriod"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Problématique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 Condensed"/>
              <a:buAutoNum type="arabicPeriod"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Analyse Fonctionnelle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 Condensed"/>
              <a:buAutoNum type="arabicPeriod"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Calculs Préliminaires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 Condensed"/>
              <a:buAutoNum type="arabicPeriod"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Analyse des Contraintes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Ubuntu Condensed"/>
              <a:buAutoNum type="arabicPeriod"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Solutions Techniques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untu Condensed"/>
              <a:buAutoNum type="alphaLcPeriod"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Mécanique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untu Condensed"/>
              <a:buAutoNum type="alphaLcPeriod"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Électronique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Ubuntu Condensed"/>
              <a:buAutoNum type="alphaLcPeriod"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Programmation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Problématique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385775"/>
            <a:ext cx="4918749" cy="275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2450" y="0"/>
            <a:ext cx="4771549" cy="238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5724" y="2690574"/>
            <a:ext cx="3878274" cy="2452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Résumé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5538" y="1781163"/>
            <a:ext cx="4352925" cy="33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Analyse Fonctionnelle - Vitesse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03575"/>
            <a:ext cx="3096225" cy="303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9375" y="1811225"/>
            <a:ext cx="5374637" cy="333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Détection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16850"/>
            <a:ext cx="7644702" cy="312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6449" y="0"/>
            <a:ext cx="3537551" cy="201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 Condensed"/>
                <a:ea typeface="Ubuntu Condensed"/>
                <a:cs typeface="Ubuntu Condensed"/>
                <a:sym typeface="Ubuntu Condensed"/>
              </a:rPr>
              <a:t>Position / Obstacles / Altitude Constante</a:t>
            </a:r>
            <a:endParaRPr>
              <a:latin typeface="Ubuntu Condensed"/>
              <a:ea typeface="Ubuntu Condensed"/>
              <a:cs typeface="Ubuntu Condensed"/>
              <a:sym typeface="Ubuntu Condensed"/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09800"/>
            <a:ext cx="3810000" cy="29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1725" y="1811225"/>
            <a:ext cx="3332275" cy="333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Calcul - La Route Optimale</a:t>
            </a:r>
            <a:endParaRPr/>
          </a:p>
        </p:txBody>
      </p:sp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11238"/>
            <a:ext cx="3323268" cy="333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1125" y="1875100"/>
            <a:ext cx="3602875" cy="32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Navigation</a:t>
            </a:r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 Ha/15 min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Zone visible: 2,4 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Nº Allé-retours: 42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Nº Demi-tours: 86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Distance totale: 4,3 km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Vitesse: 8 m/s</a:t>
            </a:r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656" y="1919077"/>
            <a:ext cx="2666765" cy="32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 rotWithShape="1">
          <a:blip r:embed="rId4">
            <a:alphaModFix/>
          </a:blip>
          <a:srcRect l="19210" t="2390" r="5306" b="4603"/>
          <a:stretch/>
        </p:blipFill>
        <p:spPr>
          <a:xfrm>
            <a:off x="6259425" y="1919075"/>
            <a:ext cx="2884575" cy="322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Contraintes</a:t>
            </a:r>
            <a:endParaRPr/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5638" y="1811225"/>
            <a:ext cx="4332727" cy="333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Principales</a:t>
            </a:r>
            <a:endParaRPr/>
          </a:p>
        </p:txBody>
      </p:sp>
      <p:graphicFrame>
        <p:nvGraphicFramePr>
          <p:cNvPr id="136" name="Google Shape;136;p23"/>
          <p:cNvGraphicFramePr/>
          <p:nvPr/>
        </p:nvGraphicFramePr>
        <p:xfrm>
          <a:off x="471900" y="2003200"/>
          <a:ext cx="8222100" cy="3140300"/>
        </p:xfrm>
        <a:graphic>
          <a:graphicData uri="http://schemas.openxmlformats.org/drawingml/2006/table">
            <a:tbl>
              <a:tblPr>
                <a:noFill/>
                <a:tableStyleId>{1D037A76-D203-4CA1-AF14-48CC217C02BC}</a:tableStyleId>
              </a:tblPr>
              <a:tblGrid>
                <a:gridCol w="1179900"/>
                <a:gridCol w="2384675"/>
                <a:gridCol w="2111425"/>
                <a:gridCol w="1353775"/>
                <a:gridCol w="1192325"/>
              </a:tblGrid>
              <a:tr h="1570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FP1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Rechercher des personnes perdues de manière visuelle.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Surface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Temps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 ha/drone</a:t>
                      </a:r>
                      <a:endParaRPr b="1"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15 min.</a:t>
                      </a:r>
                      <a:endParaRPr b="1"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</a:tr>
              <a:tr h="1570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FP2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Rechercher et communiquer de manière auditive.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Bruit des hélices peu audible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Haut-Parleur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&lt;50 dB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Contraintes</a:t>
            </a:r>
            <a:endParaRPr/>
          </a:p>
        </p:txBody>
      </p:sp>
      <p:graphicFrame>
        <p:nvGraphicFramePr>
          <p:cNvPr id="142" name="Google Shape;142;p24"/>
          <p:cNvGraphicFramePr/>
          <p:nvPr/>
        </p:nvGraphicFramePr>
        <p:xfrm>
          <a:off x="471900" y="2006450"/>
          <a:ext cx="8222100" cy="3137050"/>
        </p:xfrm>
        <a:graphic>
          <a:graphicData uri="http://schemas.openxmlformats.org/drawingml/2006/table">
            <a:tbl>
              <a:tblPr>
                <a:noFill/>
                <a:tableStyleId>{1D037A76-D203-4CA1-AF14-48CC217C02BC}</a:tableStyleId>
              </a:tblPr>
              <a:tblGrid>
                <a:gridCol w="1179900"/>
                <a:gridCol w="2384650"/>
                <a:gridCol w="2111425"/>
                <a:gridCol w="1353800"/>
                <a:gridCol w="1192325"/>
              </a:tblGrid>
              <a:tr h="1222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FC1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Transmettre son état actuel aux secouristes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Précision position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Transmetteur vidéo et audio en temps réel.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1 m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</a:tr>
              <a:tr h="9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FC2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Se déplacer dans n’importe quel environnement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Vitesse minimale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5 m/s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</a:tr>
              <a:tr h="957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FC3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Éviter les obstacles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Détecter et contourner des obstacles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 5 mm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0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Contraintes</a:t>
            </a:r>
            <a:endParaRPr/>
          </a:p>
        </p:txBody>
      </p:sp>
      <p:graphicFrame>
        <p:nvGraphicFramePr>
          <p:cNvPr id="148" name="Google Shape;148;p25"/>
          <p:cNvGraphicFramePr/>
          <p:nvPr/>
        </p:nvGraphicFramePr>
        <p:xfrm>
          <a:off x="471900" y="1898350"/>
          <a:ext cx="8222100" cy="3245150"/>
        </p:xfrm>
        <a:graphic>
          <a:graphicData uri="http://schemas.openxmlformats.org/drawingml/2006/table">
            <a:tbl>
              <a:tblPr>
                <a:noFill/>
                <a:tableStyleId>{1D037A76-D203-4CA1-AF14-48CC217C02BC}</a:tableStyleId>
              </a:tblPr>
              <a:tblGrid>
                <a:gridCol w="1179900"/>
                <a:gridCol w="2384650"/>
                <a:gridCol w="2111400"/>
                <a:gridCol w="1353825"/>
                <a:gridCol w="1192325"/>
              </a:tblGrid>
              <a:tr h="1361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FC4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Avoir une autonomie acceptable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Autonomie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Être rechargeable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30 min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1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</a:tr>
              <a:tr h="1883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FC5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Être peu coûteux pour pouvoir être déployé en masse.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Coût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&lt;$500 USD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2</a:t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 Techniques</a:t>
            </a:r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4863" y="1811225"/>
            <a:ext cx="4769127" cy="333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62344"/>
            <a:ext cx="4374875" cy="3281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Chassis DJI F450</a:t>
            </a:r>
            <a:endParaRPr/>
          </a:p>
        </p:txBody>
      </p:sp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11225"/>
            <a:ext cx="3332275" cy="333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3125" y="1811225"/>
            <a:ext cx="5400882" cy="333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Chassis</a:t>
            </a:r>
            <a:endParaRPr/>
          </a:p>
        </p:txBody>
      </p:sp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Poids maximal au décollage: 1800g - 2000g.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Vitesse maximale: 35 m/s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Vitesse nominale: 10 m/s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Poids 282g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Prix: $18,00</a:t>
            </a:r>
            <a:endParaRPr/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9350" y="2361150"/>
            <a:ext cx="4654650" cy="278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Moteurs / Variateurs</a:t>
            </a:r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KV (tr/min / V): 920.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Puissance maximale: 370W.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Force maximale: 1200 grams.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Poids: 53 grams.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Prix: $60,00</a:t>
            </a:r>
            <a:endParaRPr/>
          </a:p>
        </p:txBody>
      </p:sp>
      <p:pic>
        <p:nvPicPr>
          <p:cNvPr id="176" name="Google Shape;1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9575" y="1919075"/>
            <a:ext cx="3224425" cy="322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Hélices</a:t>
            </a:r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Ten inch.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Prix: $11,00</a:t>
            </a:r>
            <a:endParaRPr/>
          </a:p>
        </p:txBody>
      </p:sp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9575" y="1919075"/>
            <a:ext cx="3224425" cy="322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Batterie</a:t>
            </a:r>
            <a:endParaRPr/>
          </a:p>
        </p:txBody>
      </p:sp>
      <p:sp>
        <p:nvSpPr>
          <p:cNvPr id="189" name="Google Shape;189;p3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Modèle 4S - 14,8V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Charge: 6000 mAh.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Poids: 623g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Temps de vol avec caméra: 30 min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Prix: $65,00</a:t>
            </a:r>
            <a:endParaRPr/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6350" y="1919075"/>
            <a:ext cx="4397650" cy="322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Rayon D’Action / Essence</a:t>
            </a:r>
            <a:endParaRPr/>
          </a:p>
        </p:txBody>
      </p:sp>
      <p:pic>
        <p:nvPicPr>
          <p:cNvPr id="196" name="Google Shape;196;p32"/>
          <p:cNvPicPr preferRelativeResize="0"/>
          <p:nvPr/>
        </p:nvPicPr>
        <p:blipFill rotWithShape="1">
          <a:blip r:embed="rId3">
            <a:alphaModFix/>
          </a:blip>
          <a:srcRect l="23445" t="38762" r="44737" b="5440"/>
          <a:stretch/>
        </p:blipFill>
        <p:spPr>
          <a:xfrm>
            <a:off x="5764106" y="1811225"/>
            <a:ext cx="3379894" cy="333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888" y="0"/>
            <a:ext cx="1846113" cy="150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811225"/>
            <a:ext cx="4448767" cy="333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Micro-ordinateur BeagleBone Blue</a:t>
            </a:r>
            <a:endParaRPr/>
          </a:p>
        </p:txBody>
      </p:sp>
      <p:sp>
        <p:nvSpPr>
          <p:cNvPr id="204" name="Google Shape;204;p33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Autopilote PX4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CPU: AM335x 1GHz ARM® Cortex-A8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Mémoire de stockage: 4 GB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WiFi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Pilo LiPo 2S - 7,4 V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Prix: $80,00</a:t>
            </a:r>
            <a:endParaRPr/>
          </a:p>
        </p:txBody>
      </p:sp>
      <p:pic>
        <p:nvPicPr>
          <p:cNvPr id="205" name="Google Shape;20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4767" y="1919075"/>
            <a:ext cx="4299234" cy="322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Caméra</a:t>
            </a:r>
            <a:endParaRPr/>
          </a:p>
        </p:txBody>
      </p:sp>
      <p:sp>
        <p:nvSpPr>
          <p:cNvPr id="211" name="Google Shape;211;p3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Webcam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Focus seul, peut pivoter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Caméra frontale et ventrale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Prix: $20 (2*10)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2" name="Google Shape;21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2800" y="1771800"/>
            <a:ext cx="3329725" cy="332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GPS (1 m precision)</a:t>
            </a:r>
            <a:endParaRPr/>
          </a:p>
        </p:txBody>
      </p:sp>
      <p:sp>
        <p:nvSpPr>
          <p:cNvPr id="218" name="Google Shape;218;p3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Repérage du drone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1m de précision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Connection avec le micro ordinateur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Prix: $26,00</a:t>
            </a:r>
            <a:endParaRPr/>
          </a:p>
        </p:txBody>
      </p:sp>
      <p:pic>
        <p:nvPicPr>
          <p:cNvPr id="219" name="Google Shape;21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4875" y="1753675"/>
            <a:ext cx="3389825" cy="338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Capteurs ultrasons</a:t>
            </a:r>
            <a:endParaRPr/>
          </a:p>
        </p:txBody>
      </p:sp>
      <p:sp>
        <p:nvSpPr>
          <p:cNvPr id="225" name="Google Shape;225;p36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5/6 capteurs, sur toutes les faces du drone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Tous être connectés grâce à un seul câble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Prix: $40 par capteur ($200/$240) </a:t>
            </a:r>
            <a:endParaRPr/>
          </a:p>
        </p:txBody>
      </p:sp>
      <p:pic>
        <p:nvPicPr>
          <p:cNvPr id="226" name="Google Shape;22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3900" y="1831925"/>
            <a:ext cx="3227700" cy="322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WiFi</a:t>
            </a:r>
            <a:endParaRPr/>
          </a:p>
        </p:txBody>
      </p:sp>
      <p:sp>
        <p:nvSpPr>
          <p:cNvPr id="232" name="Google Shape;232;p37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Antenne sur drone 50 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Existe stations 5 km - 10km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Envoyer et recevoir les informations</a:t>
            </a:r>
            <a:endParaRPr/>
          </a:p>
        </p:txBody>
      </p:sp>
      <p:pic>
        <p:nvPicPr>
          <p:cNvPr id="233" name="Google Shape;23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9575" y="1919075"/>
            <a:ext cx="3224426" cy="322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Programmation / ROS</a:t>
            </a:r>
            <a:endParaRPr/>
          </a:p>
        </p:txBody>
      </p:sp>
      <p:pic>
        <p:nvPicPr>
          <p:cNvPr id="239" name="Google Shape;23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00" y="2143513"/>
            <a:ext cx="8222100" cy="856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Navigation</a:t>
            </a:r>
            <a:endParaRPr/>
          </a:p>
        </p:txBody>
      </p:sp>
      <p:sp>
        <p:nvSpPr>
          <p:cNvPr id="245" name="Google Shape;245;p39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GPS</a:t>
            </a:r>
            <a:endParaRPr/>
          </a:p>
        </p:txBody>
      </p:sp>
      <p:pic>
        <p:nvPicPr>
          <p:cNvPr id="246" name="Google Shape;246;p39"/>
          <p:cNvPicPr preferRelativeResize="0"/>
          <p:nvPr/>
        </p:nvPicPr>
        <p:blipFill rotWithShape="1">
          <a:blip r:embed="rId3">
            <a:alphaModFix/>
          </a:blip>
          <a:srcRect l="19210" t="2390" r="5306" b="4603"/>
          <a:stretch/>
        </p:blipFill>
        <p:spPr>
          <a:xfrm>
            <a:off x="6178665" y="1828800"/>
            <a:ext cx="2965335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28800"/>
            <a:ext cx="5715000" cy="331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0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Éviter les obstacles</a:t>
            </a:r>
            <a:endParaRPr/>
          </a:p>
        </p:txBody>
      </p:sp>
      <p:sp>
        <p:nvSpPr>
          <p:cNvPr id="253" name="Google Shape;253;p40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6840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Algorithmes obstacles ultrasons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Mesurer constamment les distances.</a:t>
            </a:r>
            <a:endParaRPr/>
          </a:p>
        </p:txBody>
      </p:sp>
      <p:pic>
        <p:nvPicPr>
          <p:cNvPr id="254" name="Google Shape;254;p40" descr="Simulation of a outdoor scenario using the hector_quadrotor stack in gazebo simulation on ROS electric.&#10;&#10;The vehicle is teleoperated using a gamepad for this demonstration.&#10;&#10;Everything shown in this video will soon be available and documented on http://www.ros.org/wiki/hector_quadrotor ." title="hector_quadrotor outdoor scenario dem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7145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Reconnaissance Auditive</a:t>
            </a:r>
            <a:endParaRPr/>
          </a:p>
        </p:txBody>
      </p:sp>
      <p:pic>
        <p:nvPicPr>
          <p:cNvPr id="260" name="Google Shape;26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6748" y="-11"/>
            <a:ext cx="2597252" cy="150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5825" y="1875800"/>
            <a:ext cx="7352350" cy="326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2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Deeplab v3+</a:t>
            </a:r>
            <a:endParaRPr/>
          </a:p>
        </p:txBody>
      </p:sp>
      <p:pic>
        <p:nvPicPr>
          <p:cNvPr id="267" name="Google Shape;26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7250" y="1841150"/>
            <a:ext cx="6329501" cy="33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4000" y="0"/>
            <a:ext cx="5970001" cy="150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>
            <a:spLocks noGrp="1"/>
          </p:cNvSpPr>
          <p:nvPr>
            <p:ph type="title" idx="4294967295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AI</a:t>
            </a:r>
            <a:endParaRPr/>
          </a:p>
        </p:txBody>
      </p:sp>
      <p:pic>
        <p:nvPicPr>
          <p:cNvPr id="274" name="Google Shape;274;p43" title="video3.avi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0800" y="0"/>
            <a:ext cx="6262410" cy="469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3"/>
          <p:cNvSpPr txBox="1">
            <a:spLocks noGrp="1"/>
          </p:cNvSpPr>
          <p:nvPr>
            <p:ph type="body" idx="1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IA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4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Prix Total Estimé</a:t>
            </a:r>
            <a:endParaRPr/>
          </a:p>
        </p:txBody>
      </p:sp>
      <p:sp>
        <p:nvSpPr>
          <p:cNvPr id="281" name="Google Shape;281;p44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 total: $280 + Capteurs ultrasons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Prix total avec les capteurs: $480/$520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Microsoft Office PowerPoint</Application>
  <PresentationFormat>Affichage à l'écran (16:9)</PresentationFormat>
  <Paragraphs>159</Paragraphs>
  <Slides>32</Slides>
  <Notes>32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6" baseType="lpstr">
      <vt:lpstr>Arial</vt:lpstr>
      <vt:lpstr>Roboto</vt:lpstr>
      <vt:lpstr>Ubuntu Condensed</vt:lpstr>
      <vt:lpstr>Material</vt:lpstr>
      <vt:lpstr>Système Automatique d’Utilisation Voué Exclusivement et Uniquement à la Recherche   Le S.A.U.V.E.U.R.</vt:lpstr>
      <vt:lpstr>Plan</vt:lpstr>
      <vt:lpstr>Problématique</vt:lpstr>
      <vt:lpstr>Résumé</vt:lpstr>
      <vt:lpstr>Analyse Fonctionnelle - Vitesse</vt:lpstr>
      <vt:lpstr>Détection</vt:lpstr>
      <vt:lpstr>Position / Obstacles / Altitude Constante</vt:lpstr>
      <vt:lpstr>Calcul - La Route Optimale</vt:lpstr>
      <vt:lpstr>Navigation</vt:lpstr>
      <vt:lpstr>Contraintes</vt:lpstr>
      <vt:lpstr>Principales</vt:lpstr>
      <vt:lpstr>Contraintes</vt:lpstr>
      <vt:lpstr>Contraintes</vt:lpstr>
      <vt:lpstr>Solutions Techniques</vt:lpstr>
      <vt:lpstr>Chassis DJI F450</vt:lpstr>
      <vt:lpstr>Chassis</vt:lpstr>
      <vt:lpstr>Moteurs / Variateurs</vt:lpstr>
      <vt:lpstr>Hélices</vt:lpstr>
      <vt:lpstr>Batterie</vt:lpstr>
      <vt:lpstr>Rayon D’Action / Essence</vt:lpstr>
      <vt:lpstr>Micro-ordinateur BeagleBone Blue</vt:lpstr>
      <vt:lpstr>Caméra</vt:lpstr>
      <vt:lpstr>GPS (1 m precision)</vt:lpstr>
      <vt:lpstr>Capteurs ultrasons</vt:lpstr>
      <vt:lpstr>WiFi</vt:lpstr>
      <vt:lpstr>Programmation / ROS</vt:lpstr>
      <vt:lpstr>Navigation</vt:lpstr>
      <vt:lpstr>Éviter les obstacles</vt:lpstr>
      <vt:lpstr>Reconnaissance Auditive</vt:lpstr>
      <vt:lpstr>Deeplab v3+</vt:lpstr>
      <vt:lpstr>Test AI</vt:lpstr>
      <vt:lpstr>Prix Total Estimé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 Automatique d’Utilisation Voué Exclusivement et Uniquement à la Recherche   Le S.A.U.V.E.U.R.</dc:title>
  <cp:lastModifiedBy>MAX HUBERT</cp:lastModifiedBy>
  <cp:revision>1</cp:revision>
  <dcterms:modified xsi:type="dcterms:W3CDTF">2021-01-19T06:26:15Z</dcterms:modified>
</cp:coreProperties>
</file>